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8" r:id="rId1"/>
  </p:sldMasterIdLst>
  <p:sldIdLst>
    <p:sldId id="256" r:id="rId2"/>
    <p:sldId id="270" r:id="rId3"/>
    <p:sldId id="267" r:id="rId4"/>
    <p:sldId id="271" r:id="rId5"/>
    <p:sldId id="272" r:id="rId6"/>
    <p:sldId id="273" r:id="rId7"/>
    <p:sldId id="275" r:id="rId8"/>
    <p:sldId id="274" r:id="rId9"/>
    <p:sldId id="276" r:id="rId10"/>
    <p:sldId id="257" r:id="rId11"/>
    <p:sldId id="262" r:id="rId12"/>
    <p:sldId id="264" r:id="rId13"/>
    <p:sldId id="263" r:id="rId14"/>
    <p:sldId id="260" r:id="rId15"/>
    <p:sldId id="261" r:id="rId16"/>
    <p:sldId id="265" r:id="rId17"/>
    <p:sldId id="258" r:id="rId18"/>
    <p:sldId id="259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30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59C4C-716F-4A9D-96D3-402AC08C83ED}" type="datetimeFigureOut">
              <a:rPr lang="ru-RU" smtClean="0"/>
              <a:t>11.07.2022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EB7AA354-5B1B-4138-ACC4-3966903C279E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57884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59C4C-716F-4A9D-96D3-402AC08C83ED}" type="datetimeFigureOut">
              <a:rPr lang="ru-RU" smtClean="0"/>
              <a:t>11.07.2022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AA354-5B1B-4138-ACC4-3966903C279E}" type="slidenum">
              <a:rPr lang="ru-RU" smtClean="0"/>
              <a:t>‹#›</a:t>
            </a:fld>
            <a:endParaRPr lang="ru-RU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36808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59C4C-716F-4A9D-96D3-402AC08C83ED}" type="datetimeFigureOut">
              <a:rPr lang="ru-RU" smtClean="0"/>
              <a:t>11.07.2022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AA354-5B1B-4138-ACC4-3966903C279E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67171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59C4C-716F-4A9D-96D3-402AC08C83ED}" type="datetimeFigureOut">
              <a:rPr lang="ru-RU" smtClean="0"/>
              <a:t>11.07.2022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AA354-5B1B-4138-ACC4-3966903C279E}" type="slidenum">
              <a:rPr lang="ru-RU" smtClean="0"/>
              <a:t>‹#›</a:t>
            </a:fld>
            <a:endParaRPr lang="ru-RU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60011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59C4C-716F-4A9D-96D3-402AC08C83ED}" type="datetimeFigureOut">
              <a:rPr lang="ru-RU" smtClean="0"/>
              <a:t>11.07.2022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AA354-5B1B-4138-ACC4-3966903C279E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2651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59C4C-716F-4A9D-96D3-402AC08C83ED}" type="datetimeFigureOut">
              <a:rPr lang="ru-RU" smtClean="0"/>
              <a:t>11.07.2022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AA354-5B1B-4138-ACC4-3966903C279E}" type="slidenum">
              <a:rPr lang="ru-RU" smtClean="0"/>
              <a:t>‹#›</a:t>
            </a:fld>
            <a:endParaRPr lang="ru-RU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38752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59C4C-716F-4A9D-96D3-402AC08C83ED}" type="datetimeFigureOut">
              <a:rPr lang="ru-RU" smtClean="0"/>
              <a:t>11.07.2022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AA354-5B1B-4138-ACC4-3966903C279E}" type="slidenum">
              <a:rPr lang="ru-RU" smtClean="0"/>
              <a:t>‹#›</a:t>
            </a:fld>
            <a:endParaRPr lang="ru-RU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10025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59C4C-716F-4A9D-96D3-402AC08C83ED}" type="datetimeFigureOut">
              <a:rPr lang="ru-RU" smtClean="0"/>
              <a:t>11.07.2022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AA354-5B1B-4138-ACC4-3966903C279E}" type="slidenum">
              <a:rPr lang="ru-RU" smtClean="0"/>
              <a:t>‹#›</a:t>
            </a:fld>
            <a:endParaRPr lang="ru-RU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17713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59C4C-716F-4A9D-96D3-402AC08C83ED}" type="datetimeFigureOut">
              <a:rPr lang="ru-RU" smtClean="0"/>
              <a:t>11.07.2022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AA354-5B1B-4138-ACC4-3966903C27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52473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59C4C-716F-4A9D-96D3-402AC08C83ED}" type="datetimeFigureOut">
              <a:rPr lang="ru-RU" smtClean="0"/>
              <a:t>11.07.2022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AA354-5B1B-4138-ACC4-3966903C279E}" type="slidenum">
              <a:rPr lang="ru-RU" smtClean="0"/>
              <a:t>‹#›</a:t>
            </a:fld>
            <a:endParaRPr lang="ru-RU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95037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77A59C4C-716F-4A9D-96D3-402AC08C83ED}" type="datetimeFigureOut">
              <a:rPr lang="ru-RU" smtClean="0"/>
              <a:t>11.07.2022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AA354-5B1B-4138-ACC4-3966903C279E}" type="slidenum">
              <a:rPr lang="ru-RU" smtClean="0"/>
              <a:t>‹#›</a:t>
            </a:fld>
            <a:endParaRPr 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5936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A59C4C-716F-4A9D-96D3-402AC08C83ED}" type="datetimeFigureOut">
              <a:rPr lang="ru-RU" smtClean="0"/>
              <a:t>11.07.2022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EB7AA354-5B1B-4138-ACC4-3966903C279E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0339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microsoft.com/office/2007/relationships/hdphoto" Target="../media/hdphoto4.wdp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7" Type="http://schemas.microsoft.com/office/2007/relationships/hdphoto" Target="../media/hdphoto8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microsoft.com/office/2007/relationships/hdphoto" Target="../media/hdphoto7.wdp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0082031"/>
              </p:ext>
            </p:extLst>
          </p:nvPr>
        </p:nvGraphicFramePr>
        <p:xfrm>
          <a:off x="0" y="0"/>
          <a:ext cx="11611154" cy="137541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1611154">
                  <a:extLst>
                    <a:ext uri="{9D8B030D-6E8A-4147-A177-3AD203B41FA5}">
                      <a16:colId xmlns:a16="http://schemas.microsoft.com/office/drawing/2014/main" val="65830571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t"/>
                      <a:r>
                        <a:rPr lang="ru-RU" sz="2800" b="1" i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2800" b="1" i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2800" b="1" i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Муниципальное бюджетное общеобразовательное </a:t>
                      </a:r>
                      <a:r>
                        <a:rPr lang="ru-RU" sz="2800" b="1" i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учреждение</a:t>
                      </a:r>
                    </a:p>
                    <a:p>
                      <a:pPr algn="ctr" fontAlgn="t"/>
                      <a:r>
                        <a:rPr lang="ru-RU" sz="2800" b="1" i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«Многопрофильный лицей «Здоровое поколение»</a:t>
                      </a:r>
                      <a:endParaRPr lang="ru-RU" sz="2800" b="1" i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R="47625" marT="47625" marB="47625"/>
                </a:tc>
                <a:extLst>
                  <a:ext uri="{0D108BD9-81ED-4DB2-BD59-A6C34878D82A}">
                    <a16:rowId xmlns:a16="http://schemas.microsoft.com/office/drawing/2014/main" val="2466612057"/>
                  </a:ext>
                </a:extLst>
              </a:tr>
            </a:tbl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2893" y="1375410"/>
            <a:ext cx="7285367" cy="5156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373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63204" y="149289"/>
            <a:ext cx="5670250" cy="7720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5320"/>
              </a:lnSpc>
              <a:spcBef>
                <a:spcPts val="600"/>
              </a:spcBef>
            </a:pPr>
            <a:r>
              <a:rPr lang="ru-RU" sz="4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Школьная форма</a:t>
            </a:r>
            <a:endParaRPr lang="ru-RU" sz="48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841933"/>
              </p:ext>
            </p:extLst>
          </p:nvPr>
        </p:nvGraphicFramePr>
        <p:xfrm>
          <a:off x="434039" y="983114"/>
          <a:ext cx="9991845" cy="4391279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3120593">
                  <a:extLst>
                    <a:ext uri="{9D8B030D-6E8A-4147-A177-3AD203B41FA5}">
                      <a16:colId xmlns:a16="http://schemas.microsoft.com/office/drawing/2014/main" val="2181276574"/>
                    </a:ext>
                  </a:extLst>
                </a:gridCol>
                <a:gridCol w="6871252">
                  <a:extLst>
                    <a:ext uri="{9D8B030D-6E8A-4147-A177-3AD203B41FA5}">
                      <a16:colId xmlns:a16="http://schemas.microsoft.com/office/drawing/2014/main" val="2370661005"/>
                    </a:ext>
                  </a:extLst>
                </a:gridCol>
              </a:tblGrid>
              <a:tr h="49816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Школьная форма </a:t>
                      </a:r>
                      <a:endParaRPr lang="ru-RU" sz="1800" b="1" i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жилет вязаный темно-синего цвета утвержденного образца с эмблемой лицея, юбка в складку темно-синего цвета (для девочек), - брюки классические темно-синего цвета (для мальчиков)</a:t>
                      </a:r>
                      <a:endParaRPr lang="ru-RU" sz="1800" b="1" i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498369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Блузка/рубашка</a:t>
                      </a:r>
                      <a:endParaRPr lang="ru-RU" sz="1800" b="1" i="1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белая мужская (мальчиковая) сорочка с </a:t>
                      </a:r>
                      <a:r>
                        <a:rPr lang="ru-RU" sz="1800" b="1" i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длинными и короткими </a:t>
                      </a:r>
                      <a:r>
                        <a:rPr lang="ru-RU" sz="1800" b="1" i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рукавами (для мальчиков)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белая классическая блуза (сорочка) </a:t>
                      </a:r>
                      <a:r>
                        <a:rPr lang="ru-RU" sz="1800" b="1" i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длинными и короткими рукавами (для девочек)</a:t>
                      </a:r>
                      <a:endParaRPr lang="ru-RU" sz="1800" b="1" i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3249986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Сменная обувь</a:t>
                      </a:r>
                      <a:endParaRPr lang="ru-RU" sz="1800" b="1" i="1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кроссовки или кеды БЕЛЫЕ БЕЗ УЗОРОВ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ИЛИ ПОЛОСОК на белой подошве</a:t>
                      </a:r>
                      <a:endParaRPr lang="ru-RU" sz="1800" b="1" i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0609966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Сумка для сменной обуви</a:t>
                      </a:r>
                      <a:endParaRPr lang="ru-RU" sz="1800" b="1" i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любой цвет</a:t>
                      </a:r>
                      <a:endParaRPr lang="ru-RU" sz="1800" b="1" i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3880181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Галстук</a:t>
                      </a:r>
                      <a:endParaRPr lang="ru-RU" sz="1800" b="1" i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темно - синий</a:t>
                      </a:r>
                      <a:endParaRPr lang="ru-RU" sz="1800" b="1" i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8817679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Банты (для девочек)</a:t>
                      </a:r>
                      <a:endParaRPr lang="ru-RU" sz="1800" b="1" i="1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белые</a:t>
                      </a:r>
                      <a:endParaRPr lang="ru-RU" sz="1800" b="1" i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0199148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Колготки/носки</a:t>
                      </a:r>
                      <a:endParaRPr lang="ru-RU" sz="1800" b="1" i="1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i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</a:t>
                      </a:r>
                      <a:r>
                        <a:rPr lang="ru-RU" sz="1800" b="1" i="1" dirty="0" err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елые</a:t>
                      </a:r>
                      <a:r>
                        <a:rPr lang="ru-RU" sz="1800" b="1" i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синие, </a:t>
                      </a:r>
                      <a:r>
                        <a:rPr lang="ru-RU" sz="1800" b="1" i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черные</a:t>
                      </a:r>
                      <a:endParaRPr lang="ru-RU" sz="1800" b="1" i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20670796"/>
                  </a:ext>
                </a:extLst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1714" y="3346666"/>
            <a:ext cx="4047619" cy="33904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03193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89045" y="298580"/>
            <a:ext cx="10935477" cy="7720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5320"/>
              </a:lnSpc>
              <a:spcBef>
                <a:spcPts val="600"/>
              </a:spcBef>
            </a:pPr>
            <a:r>
              <a:rPr lang="ru-RU" sz="4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Для уроков </a:t>
            </a:r>
            <a:r>
              <a:rPr lang="ru-RU" sz="4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физической культуры</a:t>
            </a:r>
            <a:endParaRPr lang="ru-RU" sz="48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4418097"/>
              </p:ext>
            </p:extLst>
          </p:nvPr>
        </p:nvGraphicFramePr>
        <p:xfrm>
          <a:off x="989045" y="1283641"/>
          <a:ext cx="10534239" cy="1261872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2454002">
                  <a:extLst>
                    <a:ext uri="{9D8B030D-6E8A-4147-A177-3AD203B41FA5}">
                      <a16:colId xmlns:a16="http://schemas.microsoft.com/office/drawing/2014/main" val="698605031"/>
                    </a:ext>
                  </a:extLst>
                </a:gridCol>
                <a:gridCol w="8080237">
                  <a:extLst>
                    <a:ext uri="{9D8B030D-6E8A-4147-A177-3AD203B41FA5}">
                      <a16:colId xmlns:a16="http://schemas.microsoft.com/office/drawing/2014/main" val="58126038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Спортивная форма</a:t>
                      </a:r>
                      <a:endParaRPr lang="ru-RU" sz="1800" b="1" i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белая футболка, чёрные </a:t>
                      </a:r>
                      <a:r>
                        <a:rPr lang="ru-RU" sz="1800" b="1" i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шорты\ спортивные брюки – для зала,</a:t>
                      </a:r>
                      <a:endParaRPr lang="ru-RU" sz="1800" b="1" i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спортивный </a:t>
                      </a:r>
                      <a:r>
                        <a:rPr lang="ru-RU" sz="1800" b="1" i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костюм для занятий на улице</a:t>
                      </a:r>
                      <a:endParaRPr lang="ru-RU" sz="1800" b="1" i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6734756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Спортивная</a:t>
                      </a:r>
                      <a:r>
                        <a:rPr lang="ru-RU" sz="1800" b="1" i="1" baseline="0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обувь</a:t>
                      </a:r>
                      <a:endParaRPr lang="ru-RU" sz="1800" b="1" i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кроссовки или кеды на белой </a:t>
                      </a:r>
                      <a:r>
                        <a:rPr lang="ru-RU" sz="1800" b="1" i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подошве</a:t>
                      </a:r>
                      <a:endParaRPr lang="ru-RU" sz="1800" b="1" i="1" baseline="0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i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9395352"/>
                  </a:ext>
                </a:extLst>
              </a:tr>
            </a:tbl>
          </a:graphicData>
        </a:graphic>
      </p:graphicFrame>
      <p:pic>
        <p:nvPicPr>
          <p:cNvPr id="7170" name="Picture 2" descr="https://ds05.infourok.ru/uploads/ex/0e7d/0004543c-5f809f49/hello_html_4c9fcf5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3503" y="3416061"/>
            <a:ext cx="5479781" cy="3082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://class-g-2017.moy.su/_nw/2/8455022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577" y="3416061"/>
            <a:ext cx="5405731" cy="3040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6117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kanztov.ru/uploads/docfotos/%D0%B1%D0%B0%D0%BD%D0%BD%D0%B5%D1%80%20%D1%80%D0%B0%D0%BD%D0%B5%D1%86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67" y="198437"/>
            <a:ext cx="11904133" cy="6287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8127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7299712"/>
              </p:ext>
            </p:extLst>
          </p:nvPr>
        </p:nvGraphicFramePr>
        <p:xfrm>
          <a:off x="804403" y="932563"/>
          <a:ext cx="10392683" cy="4680000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3560563">
                  <a:extLst>
                    <a:ext uri="{9D8B030D-6E8A-4147-A177-3AD203B41FA5}">
                      <a16:colId xmlns:a16="http://schemas.microsoft.com/office/drawing/2014/main" val="1527415626"/>
                    </a:ext>
                  </a:extLst>
                </a:gridCol>
                <a:gridCol w="6207921">
                  <a:extLst>
                    <a:ext uri="{9D8B030D-6E8A-4147-A177-3AD203B41FA5}">
                      <a16:colId xmlns:a16="http://schemas.microsoft.com/office/drawing/2014/main" val="2746620264"/>
                    </a:ext>
                  </a:extLst>
                </a:gridCol>
                <a:gridCol w="624199">
                  <a:extLst>
                    <a:ext uri="{9D8B030D-6E8A-4147-A177-3AD203B41FA5}">
                      <a16:colId xmlns:a16="http://schemas.microsoft.com/office/drawing/2014/main" val="3453362396"/>
                    </a:ext>
                  </a:extLst>
                </a:gridCol>
              </a:tblGrid>
              <a:tr h="360000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b="1" i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3493573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Папка для тетрадей</a:t>
                      </a:r>
                      <a:endParaRPr lang="ru-RU" sz="2000" b="1" i="1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шт</a:t>
                      </a:r>
                      <a:endParaRPr lang="ru-RU" sz="2000" b="1" i="1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b="1" i="1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65856486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Тетради 12 листов зелёные</a:t>
                      </a:r>
                      <a:endParaRPr lang="ru-RU" sz="2000" b="1" i="1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косую узкую </a:t>
                      </a:r>
                      <a:r>
                        <a:rPr lang="ru-RU" sz="2000" b="1" i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частую линейку </a:t>
                      </a:r>
                      <a:r>
                        <a:rPr lang="ru-RU" sz="2000" b="1" i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 шт.</a:t>
                      </a:r>
                      <a:endParaRPr lang="ru-RU" sz="2000" b="1" i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b="1" i="1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62209853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Тетради 12 листов зелёные</a:t>
                      </a:r>
                      <a:endParaRPr lang="ru-RU" sz="2000" b="1" i="1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r>
                        <a:rPr lang="ru-RU" sz="20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клетку (не ограничено)</a:t>
                      </a:r>
                      <a:endParaRPr lang="ru-RU" sz="2000" b="1" i="1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b="1" i="1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013505973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Пенал </a:t>
                      </a:r>
                      <a:endParaRPr lang="ru-RU" sz="2000" b="1" i="1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fontAlgn="base">
                        <a:spcAft>
                          <a:spcPts val="0"/>
                        </a:spcAft>
                      </a:pPr>
                      <a:r>
                        <a:rPr lang="ru-RU" sz="2000" b="1" i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мягкий </a:t>
                      </a:r>
                      <a:r>
                        <a:rPr lang="ru-RU" sz="2000" b="1" i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секционный</a:t>
                      </a:r>
                      <a:endParaRPr lang="ru-RU" sz="2000" b="1" i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b="1" i="1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293965043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Карандаши простые</a:t>
                      </a:r>
                      <a:endParaRPr lang="ru-RU" sz="2000" b="1" i="1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ТМ (твёрдо-мягкие) и М (мягкие) </a:t>
                      </a:r>
                      <a:endParaRPr lang="ru-RU" sz="2000" b="1" i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b="1" i="1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84422809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Карандаши цветные</a:t>
                      </a:r>
                      <a:endParaRPr lang="ru-RU" sz="2000" b="1" i="1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</a:t>
                      </a:r>
                      <a:r>
                        <a:rPr lang="ru-RU" sz="20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абор 12 цветов</a:t>
                      </a:r>
                      <a:endParaRPr lang="ru-RU" sz="2000" b="1" i="1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b="1" i="1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468212273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Ластик </a:t>
                      </a:r>
                      <a:endParaRPr lang="ru-RU" sz="2000" b="1" i="1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мя</a:t>
                      </a:r>
                      <a:r>
                        <a:rPr lang="ru-RU" sz="20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гкий</a:t>
                      </a:r>
                      <a:endParaRPr lang="ru-RU" sz="2000" b="1" i="1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b="1" i="1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45003190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Точилка для карандашей</a:t>
                      </a:r>
                      <a:endParaRPr lang="ru-RU" sz="2000" b="1" i="1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контейнером </a:t>
                      </a:r>
                      <a:endParaRPr lang="ru-RU" sz="2000" b="1" i="1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b="1" i="1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724920027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Линейка деревянная</a:t>
                      </a:r>
                      <a:endParaRPr lang="ru-RU" sz="2000" b="1" i="1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 см</a:t>
                      </a:r>
                      <a:endParaRPr lang="ru-RU" sz="2000" b="1" i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b="1" i="1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133199785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Обложка для тетрадей</a:t>
                      </a:r>
                      <a:endParaRPr lang="ru-RU" sz="2000" b="1" i="1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</a:t>
                      </a:r>
                      <a:r>
                        <a:rPr lang="ru-RU" sz="20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 количеству</a:t>
                      </a:r>
                      <a:r>
                        <a:rPr lang="en-US" sz="20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тетрадей</a:t>
                      </a:r>
                      <a:endParaRPr lang="ru-RU" sz="2000" b="1" i="1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b="1" i="1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877052304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Обложка для учебников</a:t>
                      </a:r>
                      <a:endParaRPr lang="ru-RU" sz="2000" b="1" i="1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</a:t>
                      </a:r>
                      <a:r>
                        <a:rPr lang="ru-RU" sz="20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 количеству</a:t>
                      </a:r>
                      <a:r>
                        <a:rPr lang="en-US" sz="20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учебников</a:t>
                      </a:r>
                      <a:endParaRPr lang="ru-RU" sz="2000" b="1" i="1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b="1" i="1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21437989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Ручки шариковые</a:t>
                      </a:r>
                      <a:endParaRPr lang="ru-RU" sz="2000" b="1" i="1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i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r>
                        <a:rPr lang="ru-RU" sz="2000" b="1" i="1" dirty="0" err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иний</a:t>
                      </a:r>
                      <a:r>
                        <a:rPr lang="ru-RU" sz="2000" b="1" i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цвет пасты</a:t>
                      </a:r>
                      <a:endParaRPr lang="ru-RU" sz="2000" b="1" i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i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b="1" i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975141261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840716" y="160557"/>
            <a:ext cx="7579329" cy="7720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5320"/>
              </a:lnSpc>
              <a:spcBef>
                <a:spcPts val="600"/>
              </a:spcBef>
            </a:pPr>
            <a:r>
              <a:rPr lang="ru-RU" sz="4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ранец первокласснику</a:t>
            </a:r>
            <a:endParaRPr lang="ru-RU" sz="48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 descr="https://knopka.org/phpThumb/phpThumb.php?src=/netcat_files/1235/3226/3aeb0bbbd0663da2b49caaaf972ba2c0&amp;w=800&amp;h=800&amp;q=100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8890"/>
          <a:stretch/>
        </p:blipFill>
        <p:spPr bwMode="auto">
          <a:xfrm rot="1683935">
            <a:off x="9074483" y="1138765"/>
            <a:ext cx="2713889" cy="194183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2" name="Picture 10" descr="https://avatars.mds.yandex.net/get-mpic/4866352/img_id6979443244443466879.jpeg/ori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55" b="89819" l="237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20" t="22625" b="14122"/>
          <a:stretch/>
        </p:blipFill>
        <p:spPr bwMode="auto">
          <a:xfrm rot="20255015">
            <a:off x="8664211" y="4125027"/>
            <a:ext cx="3141980" cy="208805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0373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9169473"/>
              </p:ext>
            </p:extLst>
          </p:nvPr>
        </p:nvGraphicFramePr>
        <p:xfrm>
          <a:off x="605863" y="1214965"/>
          <a:ext cx="11107443" cy="5413874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4146807">
                  <a:extLst>
                    <a:ext uri="{9D8B030D-6E8A-4147-A177-3AD203B41FA5}">
                      <a16:colId xmlns:a16="http://schemas.microsoft.com/office/drawing/2014/main" val="2293795596"/>
                    </a:ext>
                  </a:extLst>
                </a:gridCol>
                <a:gridCol w="6960636">
                  <a:extLst>
                    <a:ext uri="{9D8B030D-6E8A-4147-A177-3AD203B41FA5}">
                      <a16:colId xmlns:a16="http://schemas.microsoft.com/office/drawing/2014/main" val="278112542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b="1" i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Бумага для рисования</a:t>
                      </a:r>
                      <a:endParaRPr lang="ru-RU" sz="2600" b="1" i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А4</a:t>
                      </a:r>
                      <a:endParaRPr lang="ru-RU" sz="2600" b="1" i="1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8642203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b="1" i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Кисти для рисования</a:t>
                      </a:r>
                      <a:endParaRPr lang="ru-RU" sz="2600" b="1" i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b="1" i="1" spc="15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натуральный ворс, классическая круглая форма, разных размеров: тонкая, средняя, крупная.</a:t>
                      </a:r>
                      <a:endParaRPr lang="ru-RU" sz="2600" b="1" i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6918535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b="1" i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Краски акварельные </a:t>
                      </a:r>
                      <a:endParaRPr lang="ru-RU" sz="2600" b="1" i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набор</a:t>
                      </a:r>
                      <a:endParaRPr lang="ru-RU" sz="2600" b="1" i="1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8918782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Краски гуашевые</a:t>
                      </a:r>
                      <a:endParaRPr lang="ru-RU" sz="2600" b="1" i="1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b="1" i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набор</a:t>
                      </a:r>
                      <a:endParaRPr lang="ru-RU" sz="2600" b="1" i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225838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Мелки восковые цветные</a:t>
                      </a:r>
                      <a:endParaRPr lang="ru-RU" sz="2600" b="1" i="1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b="1" i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набор</a:t>
                      </a:r>
                      <a:endParaRPr lang="ru-RU" sz="2600" b="1" i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067882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b="1" i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Палитра для красок</a:t>
                      </a:r>
                      <a:endParaRPr lang="ru-RU" sz="2600" b="1" i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b="1" i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r>
                        <a:rPr lang="ru-RU" sz="2600" b="1" i="1" dirty="0" err="1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шт</a:t>
                      </a:r>
                      <a:endParaRPr lang="ru-RU" sz="2600" b="1" i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7975019"/>
                  </a:ext>
                </a:extLst>
              </a:tr>
              <a:tr h="401438">
                <a:tc>
                  <a:txBody>
                    <a:bodyPr/>
                    <a:lstStyle/>
                    <a:p>
                      <a:pPr algn="l">
                        <a:lnSpc>
                          <a:spcPts val="3100"/>
                        </a:lnSpc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r>
                        <a:rPr lang="ru-RU" sz="2600" b="1" i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Карандаши цветные </a:t>
                      </a:r>
                      <a:endParaRPr lang="ru-RU" sz="2600" b="1" i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3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600" b="1" i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600" b="1" i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2600" b="1" i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 </a:t>
                      </a:r>
                      <a:r>
                        <a:rPr lang="ru-RU" sz="2600" b="1" i="1" spc="1640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-16</a:t>
                      </a:r>
                      <a:r>
                        <a:rPr lang="ru-RU" sz="2600" b="1" i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цветов</a:t>
                      </a:r>
                      <a:r>
                        <a:rPr lang="ru-RU" sz="2600" b="1" i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2600" b="1" i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01595115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b="1" i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Фломастеры </a:t>
                      </a:r>
                      <a:endParaRPr lang="ru-RU" sz="2600" b="1" i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b="1" i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набор</a:t>
                      </a:r>
                      <a:endParaRPr lang="ru-RU" sz="2600" b="1" i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77793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b="1" i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Клеёнка на парту</a:t>
                      </a:r>
                      <a:endParaRPr lang="ru-RU" sz="2600" b="1" i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b="1" i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 на 50</a:t>
                      </a:r>
                      <a:endParaRPr lang="ru-RU" sz="2600" b="1" i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6348785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Стакан-непроливайка</a:t>
                      </a:r>
                      <a:endParaRPr lang="ru-RU" sz="2600" b="1" i="1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b="1" i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r>
                        <a:rPr lang="ru-RU" sz="2600" b="1" i="1" dirty="0" err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шт</a:t>
                      </a:r>
                      <a:endParaRPr lang="ru-RU" sz="2600" b="1" i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99617590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3324460" y="298580"/>
            <a:ext cx="5670250" cy="7720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5320"/>
              </a:lnSpc>
              <a:spcBef>
                <a:spcPts val="600"/>
              </a:spcBef>
            </a:pPr>
            <a:r>
              <a:rPr lang="ru-RU" sz="4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Для уроков </a:t>
            </a:r>
            <a:r>
              <a:rPr lang="ru-RU" sz="4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ИЗО</a:t>
            </a:r>
            <a:endParaRPr lang="ru-RU" sz="48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4630" b="80370" l="33021" r="67708"/>
                    </a14:imgEffect>
                  </a14:imgLayer>
                </a14:imgProps>
              </a:ext>
            </a:extLst>
          </a:blip>
          <a:srcRect l="34005" t="26382" r="33466" b="21628"/>
          <a:stretch/>
        </p:blipFill>
        <p:spPr>
          <a:xfrm>
            <a:off x="7892716" y="2982167"/>
            <a:ext cx="3820590" cy="343467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38325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018174" y="167951"/>
            <a:ext cx="6512617" cy="77200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5320"/>
              </a:lnSpc>
              <a:spcBef>
                <a:spcPts val="600"/>
              </a:spcBef>
            </a:pPr>
            <a:r>
              <a:rPr lang="ru-RU" sz="4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Для уроков технологии</a:t>
            </a:r>
            <a:endParaRPr lang="ru-RU" sz="48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7193712"/>
              </p:ext>
            </p:extLst>
          </p:nvPr>
        </p:nvGraphicFramePr>
        <p:xfrm>
          <a:off x="693905" y="1104179"/>
          <a:ext cx="10840368" cy="5096235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4086642">
                  <a:extLst>
                    <a:ext uri="{9D8B030D-6E8A-4147-A177-3AD203B41FA5}">
                      <a16:colId xmlns:a16="http://schemas.microsoft.com/office/drawing/2014/main" val="1891766180"/>
                    </a:ext>
                  </a:extLst>
                </a:gridCol>
                <a:gridCol w="6753726">
                  <a:extLst>
                    <a:ext uri="{9D8B030D-6E8A-4147-A177-3AD203B41FA5}">
                      <a16:colId xmlns:a16="http://schemas.microsoft.com/office/drawing/2014/main" val="1309004255"/>
                    </a:ext>
                  </a:extLst>
                </a:gridCol>
              </a:tblGrid>
              <a:tr h="14680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Бумага цветная</a:t>
                      </a:r>
                      <a:endParaRPr lang="ru-RU" sz="2800" b="1" i="1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295" marR="53295" marT="7402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набор</a:t>
                      </a:r>
                      <a:endParaRPr lang="ru-RU" sz="2800" b="1" i="1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295" marR="53295" marT="7402" marB="0"/>
                </a:tc>
                <a:extLst>
                  <a:ext uri="{0D108BD9-81ED-4DB2-BD59-A6C34878D82A}">
                    <a16:rowId xmlns:a16="http://schemas.microsoft.com/office/drawing/2014/main" val="3657500353"/>
                  </a:ext>
                </a:extLst>
              </a:tr>
              <a:tr h="14680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Картон цветной</a:t>
                      </a:r>
                      <a:endParaRPr lang="ru-RU" sz="2800" b="1" i="1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295" marR="53295" marT="7402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набор</a:t>
                      </a:r>
                      <a:endParaRPr lang="ru-RU" sz="2800" b="1" i="1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295" marR="53295" marT="7402" marB="0"/>
                </a:tc>
                <a:extLst>
                  <a:ext uri="{0D108BD9-81ED-4DB2-BD59-A6C34878D82A}">
                    <a16:rowId xmlns:a16="http://schemas.microsoft.com/office/drawing/2014/main" val="2721776117"/>
                  </a:ext>
                </a:extLst>
              </a:tr>
              <a:tr h="14680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Картон белый </a:t>
                      </a:r>
                      <a:endParaRPr lang="ru-RU" sz="2800" b="1" i="1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295" marR="53295" marT="7402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набор</a:t>
                      </a:r>
                      <a:endParaRPr lang="ru-RU" sz="2800" b="1" i="1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295" marR="53295" marT="7402" marB="0"/>
                </a:tc>
                <a:extLst>
                  <a:ext uri="{0D108BD9-81ED-4DB2-BD59-A6C34878D82A}">
                    <a16:rowId xmlns:a16="http://schemas.microsoft.com/office/drawing/2014/main" val="3987734721"/>
                  </a:ext>
                </a:extLst>
              </a:tr>
              <a:tr h="14680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b="1" i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Ножницы</a:t>
                      </a:r>
                      <a:endParaRPr lang="ru-RU" sz="2800" b="1" i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295" marR="53295" marT="7402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закругленными концами в чехле</a:t>
                      </a:r>
                      <a:endParaRPr lang="ru-RU" sz="2800" b="1" i="1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295" marR="53295" marT="7402" marB="0"/>
                </a:tc>
                <a:extLst>
                  <a:ext uri="{0D108BD9-81ED-4DB2-BD59-A6C34878D82A}">
                    <a16:rowId xmlns:a16="http://schemas.microsoft.com/office/drawing/2014/main" val="2618420622"/>
                  </a:ext>
                </a:extLst>
              </a:tr>
              <a:tr h="14680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Клей ПВА</a:t>
                      </a:r>
                      <a:endParaRPr lang="ru-RU" sz="2800" b="1" i="1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295" marR="53295" marT="7402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r>
                        <a:rPr lang="ru-RU" sz="28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дозатором</a:t>
                      </a:r>
                      <a:endParaRPr lang="ru-RU" sz="2800" b="1" i="1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295" marR="53295" marT="7402" marB="0"/>
                </a:tc>
                <a:extLst>
                  <a:ext uri="{0D108BD9-81ED-4DB2-BD59-A6C34878D82A}">
                    <a16:rowId xmlns:a16="http://schemas.microsoft.com/office/drawing/2014/main" val="1244055129"/>
                  </a:ext>
                </a:extLst>
              </a:tr>
              <a:tr h="14680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Клей-карандаш</a:t>
                      </a:r>
                      <a:endParaRPr lang="ru-RU" sz="2800" b="1" i="1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295" marR="53295" marT="7402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шт</a:t>
                      </a:r>
                      <a:endParaRPr lang="ru-RU" sz="2800" b="1" i="1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295" marR="53295" marT="7402" marB="0"/>
                </a:tc>
                <a:extLst>
                  <a:ext uri="{0D108BD9-81ED-4DB2-BD59-A6C34878D82A}">
                    <a16:rowId xmlns:a16="http://schemas.microsoft.com/office/drawing/2014/main" val="3174135383"/>
                  </a:ext>
                </a:extLst>
              </a:tr>
              <a:tr h="14680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b="1" i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Фартук, косынка  и нарукавники для труда</a:t>
                      </a:r>
                      <a:endParaRPr lang="ru-RU" sz="2800" b="1" i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295" marR="53295" marT="7402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r>
                        <a:rPr lang="ru-RU" sz="28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 мягкой ткани</a:t>
                      </a:r>
                      <a:endParaRPr lang="ru-RU" sz="2800" b="1" i="1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295" marR="53295" marT="7402" marB="0"/>
                </a:tc>
                <a:extLst>
                  <a:ext uri="{0D108BD9-81ED-4DB2-BD59-A6C34878D82A}">
                    <a16:rowId xmlns:a16="http://schemas.microsoft.com/office/drawing/2014/main" val="818800335"/>
                  </a:ext>
                </a:extLst>
              </a:tr>
              <a:tr h="14680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Доска для пластилина</a:t>
                      </a:r>
                      <a:endParaRPr lang="ru-RU" sz="2800" b="1" i="1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295" marR="53295" marT="7402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шт</a:t>
                      </a:r>
                      <a:endParaRPr lang="ru-RU" sz="2800" b="1" i="1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295" marR="53295" marT="7402" marB="0"/>
                </a:tc>
                <a:extLst>
                  <a:ext uri="{0D108BD9-81ED-4DB2-BD59-A6C34878D82A}">
                    <a16:rowId xmlns:a16="http://schemas.microsoft.com/office/drawing/2014/main" val="1450889990"/>
                  </a:ext>
                </a:extLst>
              </a:tr>
              <a:tr h="14680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Фломастеры </a:t>
                      </a:r>
                      <a:endParaRPr lang="ru-RU" sz="2800" b="1" i="1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295" marR="53295" marT="7402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набор</a:t>
                      </a:r>
                      <a:endParaRPr lang="ru-RU" sz="2800" b="1" i="1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295" marR="53295" marT="7402" marB="0"/>
                </a:tc>
                <a:extLst>
                  <a:ext uri="{0D108BD9-81ED-4DB2-BD59-A6C34878D82A}">
                    <a16:rowId xmlns:a16="http://schemas.microsoft.com/office/drawing/2014/main" val="2520796722"/>
                  </a:ext>
                </a:extLst>
              </a:tr>
              <a:tr h="14680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Клеёнка на парту</a:t>
                      </a:r>
                      <a:endParaRPr lang="ru-RU" sz="2800" b="1" i="1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295" marR="53295" marT="7402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b="1" i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 на 50</a:t>
                      </a:r>
                      <a:endParaRPr lang="ru-RU" sz="2800" b="1" i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295" marR="53295" marT="7402" marB="0"/>
                </a:tc>
                <a:extLst>
                  <a:ext uri="{0D108BD9-81ED-4DB2-BD59-A6C34878D82A}">
                    <a16:rowId xmlns:a16="http://schemas.microsoft.com/office/drawing/2014/main" val="3270962956"/>
                  </a:ext>
                </a:extLst>
              </a:tr>
            </a:tbl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14474" t="11834" r="28597" b="10973"/>
          <a:stretch/>
        </p:blipFill>
        <p:spPr>
          <a:xfrm>
            <a:off x="7876673" y="3462369"/>
            <a:ext cx="3805195" cy="290226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66489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18174" y="167951"/>
            <a:ext cx="4924553" cy="77200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5320"/>
              </a:lnSpc>
              <a:spcBef>
                <a:spcPts val="600"/>
              </a:spcBef>
            </a:pPr>
            <a:r>
              <a:rPr lang="ru-RU" sz="4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Полезные мелочи</a:t>
            </a:r>
            <a:endParaRPr lang="ru-RU" sz="48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6170236"/>
              </p:ext>
            </p:extLst>
          </p:nvPr>
        </p:nvGraphicFramePr>
        <p:xfrm>
          <a:off x="1379501" y="1322048"/>
          <a:ext cx="8669267" cy="1682496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5685819">
                  <a:extLst>
                    <a:ext uri="{9D8B030D-6E8A-4147-A177-3AD203B41FA5}">
                      <a16:colId xmlns:a16="http://schemas.microsoft.com/office/drawing/2014/main" val="1128486863"/>
                    </a:ext>
                  </a:extLst>
                </a:gridCol>
                <a:gridCol w="2983448">
                  <a:extLst>
                    <a:ext uri="{9D8B030D-6E8A-4147-A177-3AD203B41FA5}">
                      <a16:colId xmlns:a16="http://schemas.microsoft.com/office/drawing/2014/main" val="227314154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Закладки для учебников</a:t>
                      </a:r>
                      <a:endParaRPr lang="ru-RU" sz="2400" b="1" i="1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</a:t>
                      </a:r>
                      <a:r>
                        <a:rPr lang="ru-RU" sz="24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 каждый учебник</a:t>
                      </a:r>
                      <a:endParaRPr lang="ru-RU" sz="2400" b="1" i="1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334423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i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Подставка для книг</a:t>
                      </a:r>
                      <a:endParaRPr lang="ru-RU" sz="2400" b="1" i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шт</a:t>
                      </a:r>
                      <a:endParaRPr lang="ru-RU" sz="2400" b="1" i="1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138899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Подставка для ручек и карандашей</a:t>
                      </a:r>
                      <a:endParaRPr lang="ru-RU" sz="2400" b="1" i="1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шт</a:t>
                      </a:r>
                      <a:endParaRPr lang="ru-RU" sz="2400" b="1" i="1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3928422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i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Влажные и сухие салфетки</a:t>
                      </a:r>
                      <a:endParaRPr lang="ru-RU" sz="2400" b="1" i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i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r>
                        <a:rPr lang="ru-RU" sz="2400" b="1" i="1" dirty="0" err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шт</a:t>
                      </a:r>
                      <a:endParaRPr lang="ru-RU" sz="2400" b="1" i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9161716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111730" y="5942876"/>
            <a:ext cx="10332700" cy="6586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32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Примечание: </a:t>
            </a:r>
            <a:r>
              <a:rPr lang="ru-RU" sz="3200" b="1" i="1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желательно </a:t>
            </a:r>
            <a:r>
              <a:rPr lang="ru-RU" sz="3200" b="1" i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все вещи ребенка подписать</a:t>
            </a:r>
            <a:r>
              <a:rPr lang="ru-RU" sz="32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32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48" name="Picture 8" descr="https://cdn.culture.ru/images/c29647d9-82a5-57d0-8eb3-86e0ffbbf02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41470">
            <a:off x="8049191" y="3604363"/>
            <a:ext cx="3437360" cy="1876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2" name="Picture 12" descr="https://img.labirint.ru/rcimg/1c816cfd6ba05c663c616844cab030fc/1920x1080/comments_pic/1925/origin_2_8f91f0549e356b9bfa639eff99e7be44.jpeg?156084476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43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13454">
            <a:off x="1391593" y="3416726"/>
            <a:ext cx="2251501" cy="2251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14" descr="https://epicentre24.ru/upload/iblock/f63/vnil8rwyws714b3aromi5j9proo43911/0dcfc88f-cdfc-11ea-a3ff-7085c2fa7ede_4f21195a-05ac-11ec-8f77-f881a6b974df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56" name="Picture 16" descr="https://avatars.mds.yandex.net/get-zen_doc/40663/pub_5dcd1700a02e001559b69e9f_5dcd1d3d902e62533e35deff/scale_120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33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2466" y="2959136"/>
            <a:ext cx="3909089" cy="2938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0086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012111" y="296091"/>
            <a:ext cx="7734233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5980"/>
              </a:lnSpc>
              <a:spcBef>
                <a:spcPts val="600"/>
              </a:spcBef>
            </a:pPr>
            <a:r>
              <a:rPr lang="ru-RU" sz="6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документов</a:t>
            </a:r>
            <a:endParaRPr lang="ru-RU" sz="6000" b="1" i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012111" y="1325816"/>
            <a:ext cx="897721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600" b="1" i="1" spc="5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en-US" sz="3600" b="1" i="1" spc="5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3600" b="1" i="1" spc="5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явление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600" b="1" i="1" spc="5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паспорт</a:t>
            </a:r>
            <a:r>
              <a:rPr lang="ru-RU" sz="3600" b="1" i="1" spc="-3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1" spc="5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одного</a:t>
            </a:r>
            <a:r>
              <a:rPr lang="ru-RU" sz="3600" b="1" i="1" spc="-25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из </a:t>
            </a:r>
            <a:r>
              <a:rPr lang="ru-RU" sz="3600" b="1" i="1" spc="5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 (копия)</a:t>
            </a:r>
            <a:endParaRPr lang="ru-RU" sz="3600" b="1" i="1" spc="5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600" b="1" i="1" spc="5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свидетельство</a:t>
            </a:r>
            <a:r>
              <a:rPr lang="ru-RU" sz="3600" b="1" i="1" spc="-4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3600" b="1" i="1" spc="5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рождении</a:t>
            </a:r>
            <a:r>
              <a:rPr lang="ru-RU" sz="3600" b="1" i="1" spc="-25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1" spc="5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 (копия)</a:t>
            </a:r>
            <a:endParaRPr lang="ru-RU" sz="3600" b="1" i="1" spc="5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600" b="1" i="1" spc="5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свидетельство</a:t>
            </a:r>
            <a:r>
              <a:rPr lang="ru-RU" sz="3600" b="1" i="1" spc="-4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3600" b="1" i="1" spc="5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регистрации</a:t>
            </a:r>
            <a:r>
              <a:rPr lang="ru-RU" sz="3600" b="1" i="1" spc="-45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1" spc="5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</a:t>
            </a:r>
            <a:r>
              <a:rPr lang="ru-RU" sz="36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sz="3600" b="1" i="1" spc="5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месту</a:t>
            </a:r>
            <a:r>
              <a:rPr lang="ru-RU" sz="3600" b="1" i="1" spc="-2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1" spc="5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жительства (копия)</a:t>
            </a:r>
            <a:endParaRPr lang="ru-RU" sz="3600" b="1" i="1" spc="5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6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медицинская</a:t>
            </a:r>
            <a:r>
              <a:rPr lang="ru-RU" sz="3600" b="1" i="1" spc="-1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1" spc="5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карта</a:t>
            </a:r>
            <a:endParaRPr lang="ru-RU" sz="36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3270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96100" y="576846"/>
            <a:ext cx="10257453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4425"/>
              </a:lnSpc>
              <a:spcBef>
                <a:spcPts val="600"/>
              </a:spcBef>
            </a:pPr>
            <a:r>
              <a:rPr lang="en-US" sz="54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Если</a:t>
            </a:r>
            <a:r>
              <a:rPr lang="en-US" sz="5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ребенку</a:t>
            </a:r>
            <a:r>
              <a:rPr lang="en-US" sz="5400" b="1" i="1" spc="5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удается</a:t>
            </a:r>
            <a:r>
              <a:rPr lang="en-US" sz="5400" b="1" i="1" spc="1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добиться</a:t>
            </a:r>
            <a:endParaRPr lang="ru-RU" sz="54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4320"/>
              </a:lnSpc>
              <a:spcBef>
                <a:spcPts val="600"/>
              </a:spcBef>
            </a:pPr>
            <a:r>
              <a:rPr lang="en-US" sz="54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успеха</a:t>
            </a:r>
            <a:r>
              <a:rPr lang="en-US" sz="5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en-US" sz="54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школе</a:t>
            </a:r>
            <a:r>
              <a:rPr lang="en-US" sz="5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у </a:t>
            </a:r>
            <a:r>
              <a:rPr lang="en-US" sz="54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него</a:t>
            </a:r>
            <a:r>
              <a:rPr lang="en-US" sz="5400" b="1" i="1" spc="15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есть</a:t>
            </a:r>
            <a:r>
              <a:rPr lang="en-US" sz="5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все</a:t>
            </a:r>
            <a:endParaRPr lang="ru-RU" sz="54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4040">
              <a:lnSpc>
                <a:spcPts val="4320"/>
              </a:lnSpc>
              <a:spcBef>
                <a:spcPts val="600"/>
              </a:spcBef>
            </a:pPr>
            <a:r>
              <a:rPr lang="en-US" sz="54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шансы</a:t>
            </a:r>
            <a:r>
              <a:rPr lang="en-US" sz="5400" b="1" i="1" spc="2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i="1" spc="-5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sz="5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успех</a:t>
            </a:r>
            <a:r>
              <a:rPr lang="en-US" sz="5400" b="1" i="1" spc="1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en-US" sz="5400" b="1" i="1" spc="-5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жизни</a:t>
            </a:r>
            <a:endParaRPr lang="ru-RU" sz="5400" b="1" i="1" spc="-5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4040" algn="r">
              <a:lnSpc>
                <a:spcPts val="4320"/>
              </a:lnSpc>
              <a:spcBef>
                <a:spcPts val="600"/>
              </a:spcBef>
              <a:spcAft>
                <a:spcPts val="0"/>
              </a:spcAft>
            </a:pPr>
            <a:endParaRPr lang="ru-RU" sz="5400" b="1" i="1" spc="-5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4040" algn="r">
              <a:lnSpc>
                <a:spcPts val="4320"/>
              </a:lnSpc>
              <a:spcBef>
                <a:spcPts val="600"/>
              </a:spcBef>
              <a:spcAft>
                <a:spcPts val="0"/>
              </a:spcAft>
            </a:pPr>
            <a:r>
              <a:rPr lang="ru-RU" sz="5400" b="1" i="1" spc="-5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У.Глассер</a:t>
            </a:r>
            <a:endParaRPr lang="en-US" sz="5400" b="1" i="1" spc="-5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https://lh4.googleusercontent.com/6iciV-UyTCp8v_t3i6_RlxUJod2HGWfj7Y9MyvZ2RCzL-w8d3I2v-dQ940XCwqVxFNgIvoMByaclUABfJw9D8hIjOT_gz5v_xX8e7E8kq0foTJ7UyaEW5L-vOyIb3fBMdXnHD-t4=s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80066">
            <a:off x="1574569" y="2937231"/>
            <a:ext cx="5006257" cy="333750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8630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4453" y="1991494"/>
            <a:ext cx="11524889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ru-RU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Обновленная </a:t>
            </a:r>
            <a:r>
              <a:rPr lang="ru-RU" sz="2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редакция ФГОС сохраняет принципы вариативности в формировании школами основных образовательных программ, а также учета интереса и возможностей как образовательных организаций, так и обучающихся</a:t>
            </a:r>
            <a:r>
              <a:rPr lang="ru-RU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fontAlgn="base"/>
            <a:endParaRPr lang="ru-RU" sz="10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ru-RU" sz="2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 1 сентября 2022 года обучающиеся 1-х и 5-х классов будут учиться по обновленным ФГОС НОО и ФГОС ООО</a:t>
            </a:r>
            <a:r>
              <a:rPr lang="ru-RU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fontAlgn="base"/>
            <a:endParaRPr lang="ru-RU" sz="10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ru-RU" sz="2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ФГОС - совокупность требований, которые обязательно должна выполнить каждая школа, организуя процесс обучения и воспитания.</a:t>
            </a:r>
          </a:p>
        </p:txBody>
      </p:sp>
      <p:pic>
        <p:nvPicPr>
          <p:cNvPr id="12292" name="Picture 4" descr="https://nov7.ru/wp-content/uploads/2022/04/fgos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004" y="283464"/>
            <a:ext cx="3146330" cy="1457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786632" y="146648"/>
            <a:ext cx="81437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ru-RU" sz="24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Министерством просвещения 31 мая 2021 года утверждены федеральные государственные образовательные стандарты начального общего и основного общего </a:t>
            </a:r>
            <a:r>
              <a:rPr lang="ru-RU" sz="24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образования.</a:t>
            </a:r>
            <a:endParaRPr lang="ru-RU" sz="2400" b="1" i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5010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9304" y="0"/>
            <a:ext cx="1151338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Требования, предъявляемые к будущим первоклассникам, согласно Федеральному Государственному образовательному стандарту начального общего образования (ФГОС НОО)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70423" y="1384995"/>
            <a:ext cx="10186929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ОБЩИЙ КРУГОЗОР </a:t>
            </a:r>
            <a:endParaRPr lang="ru-RU" sz="20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должен называть: </a:t>
            </a:r>
            <a:endParaRPr lang="ru-RU" sz="20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свое 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имя, фамилию и отчество; </a:t>
            </a:r>
            <a:endParaRPr lang="ru-RU" sz="20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свой 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 и дату рождения; </a:t>
            </a:r>
            <a:endParaRPr lang="ru-RU" sz="20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фамилию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имя и отчество родителей, их род занятий и место работы; </a:t>
            </a:r>
            <a:endParaRPr lang="ru-RU" sz="20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имена 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других членов семьи и кем они ему приходятся; </a:t>
            </a:r>
            <a:endParaRPr lang="ru-RU" sz="20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свой 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адрес – город/поселок, улицу, дом, подъезд, этаж, квартиру – и номер телефона ; </a:t>
            </a:r>
            <a:endParaRPr lang="ru-RU" sz="20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страну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в которой живет, и ее столицу; </a:t>
            </a:r>
            <a:endParaRPr lang="ru-RU" sz="20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цвета и их оттенки; </a:t>
            </a:r>
            <a:endParaRPr lang="ru-RU" sz="20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части 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тела человека; </a:t>
            </a:r>
            <a:endParaRPr lang="ru-RU" sz="20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предметы 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одежды, обуви, головные уборы; </a:t>
            </a:r>
            <a:endParaRPr lang="ru-RU" sz="20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профессии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виды спорта; </a:t>
            </a:r>
            <a:endParaRPr lang="ru-RU" sz="20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виды 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наземного, водного, воздушного транспорта; </a:t>
            </a:r>
            <a:endParaRPr lang="ru-RU" sz="20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известные 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русские народные сказки; </a:t>
            </a:r>
            <a:endParaRPr lang="ru-RU" sz="20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великих 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русских поэтов и писателей.</a:t>
            </a:r>
          </a:p>
        </p:txBody>
      </p:sp>
    </p:spTree>
    <p:extLst>
      <p:ext uri="{BB962C8B-B14F-4D97-AF65-F5344CB8AC3E}">
        <p14:creationId xmlns:p14="http://schemas.microsoft.com/office/powerpoint/2010/main" val="3974831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9304" y="0"/>
            <a:ext cx="1151338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Требования, предъявляемые к будущим первоклассникам, согласно Федеральному Государственному образовательному стандарту начального общего образования (ФГОС НОО)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19474" y="1462633"/>
            <a:ext cx="1006997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РЕЧИ </a:t>
            </a:r>
            <a:endParaRPr lang="ru-RU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</a:t>
            </a:r>
            <a:r>
              <a:rPr lang="ru-RU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должен уметь: </a:t>
            </a:r>
            <a:endParaRPr lang="ru-RU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четко </a:t>
            </a:r>
            <a:r>
              <a:rPr lang="ru-RU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произносить все звуки, иметь хорошую артикуляцию; </a:t>
            </a:r>
            <a:endParaRPr lang="ru-RU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выделять </a:t>
            </a:r>
            <a:r>
              <a:rPr lang="ru-RU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определенный звук в слове интонацией; </a:t>
            </a:r>
            <a:endParaRPr lang="ru-RU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определять </a:t>
            </a:r>
            <a:r>
              <a:rPr lang="ru-RU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место звука в слове; </a:t>
            </a:r>
            <a:endParaRPr lang="ru-RU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определять </a:t>
            </a:r>
            <a:r>
              <a:rPr lang="ru-RU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и последовательность звуков в коротких словах; </a:t>
            </a:r>
            <a:endParaRPr lang="ru-RU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произносить </a:t>
            </a:r>
            <a:r>
              <a:rPr lang="ru-RU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слова по слогам с хлопками или притопами; </a:t>
            </a:r>
            <a:endParaRPr lang="ru-RU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называть </a:t>
            </a:r>
            <a:r>
              <a:rPr lang="ru-RU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слово по его порядковому номеру в предложении; </a:t>
            </a:r>
            <a:endParaRPr lang="ru-RU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различать </a:t>
            </a:r>
            <a:r>
              <a:rPr lang="ru-RU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единственное и множественное число, живое и неживое, женский и мужской род; знать разницу между гласными и согласными звуками; </a:t>
            </a:r>
            <a:endParaRPr lang="ru-RU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называть </a:t>
            </a:r>
            <a:r>
              <a:rPr lang="ru-RU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группу предметов обобщающим словом; </a:t>
            </a:r>
            <a:endParaRPr lang="ru-RU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составлять </a:t>
            </a:r>
            <a:r>
              <a:rPr lang="ru-RU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рассказ по картинке; </a:t>
            </a:r>
            <a:endParaRPr lang="ru-RU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последовательно </a:t>
            </a:r>
            <a:r>
              <a:rPr lang="ru-RU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пересказывать рассказ; </a:t>
            </a:r>
            <a:endParaRPr lang="ru-RU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составлять </a:t>
            </a:r>
            <a:r>
              <a:rPr lang="ru-RU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предложение из 3-5 предложенных слов; </a:t>
            </a:r>
            <a:endParaRPr lang="ru-RU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различать </a:t>
            </a:r>
            <a:r>
              <a:rPr lang="ru-RU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тексты по жанру – стихотворение, рассказ, сказка; </a:t>
            </a:r>
            <a:endParaRPr lang="ru-RU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заучивать </a:t>
            </a:r>
            <a:r>
              <a:rPr lang="ru-RU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наизусть и выразительно рассказывать небольшие стихотворения.</a:t>
            </a:r>
          </a:p>
        </p:txBody>
      </p:sp>
    </p:spTree>
    <p:extLst>
      <p:ext uri="{BB962C8B-B14F-4D97-AF65-F5344CB8AC3E}">
        <p14:creationId xmlns:p14="http://schemas.microsoft.com/office/powerpoint/2010/main" val="2709264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9304" y="0"/>
            <a:ext cx="1151338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Требования, предъявляемые к будущим первоклассникам, согласно Федеральному Государственному образовательному стандарту начального общего образования (ФГОС НОО)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953385" y="1493911"/>
            <a:ext cx="1029546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 </a:t>
            </a:r>
            <a:endParaRPr lang="ru-RU" sz="20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должен знать и уметь: </a:t>
            </a:r>
            <a:endParaRPr lang="ru-RU" sz="20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знать 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цифры от 0 до 9; </a:t>
            </a:r>
            <a:endParaRPr lang="ru-RU" sz="20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уметь 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называть числа в пределах 10 в прямом и обратном порядке; </a:t>
            </a:r>
            <a:endParaRPr lang="ru-RU" sz="20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уметь 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называть число в пределах 10, предшествующее названному и следующее за ним; </a:t>
            </a:r>
            <a:endParaRPr lang="ru-RU" sz="20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понимать 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смысл знаков «+», «–», «=», «&gt;», «&lt;» и уметь сравнивать числа от 0 до 10; </a:t>
            </a:r>
            <a:endParaRPr lang="ru-RU" sz="20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уметь 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обозначить количество предметов с помощью цифр; </a:t>
            </a:r>
            <a:endParaRPr lang="ru-RU" sz="20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уметь 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сравнить количество предметов в двух группах; </a:t>
            </a:r>
            <a:endParaRPr lang="ru-RU" sz="20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решать 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простые задачи на сложение и вычитание в пределах 10; </a:t>
            </a:r>
            <a:endParaRPr lang="ru-RU" sz="20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знать 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названия геометрических фигур; </a:t>
            </a:r>
            <a:endParaRPr lang="ru-RU" sz="20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уметь 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сравнивать предметы по размеру, форме, цвету и группировать их по этому признаку; ориентироваться в пространственных понятиях. </a:t>
            </a:r>
          </a:p>
        </p:txBody>
      </p:sp>
    </p:spTree>
    <p:extLst>
      <p:ext uri="{BB962C8B-B14F-4D97-AF65-F5344CB8AC3E}">
        <p14:creationId xmlns:p14="http://schemas.microsoft.com/office/powerpoint/2010/main" val="2991717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9304" y="0"/>
            <a:ext cx="1151338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Требования, предъявляемые к будущим первоклассникам, согласно Федеральному Государственному образовательному стандарту начального общего образования (ФГОС НОО)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264336" y="1896803"/>
            <a:ext cx="8134845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МОТОРИКА, ПОДГОТОВКА РУКИ К ПИСЬМУ. </a:t>
            </a:r>
            <a:endParaRPr lang="ru-RU" sz="20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должен уметь: </a:t>
            </a:r>
            <a:endParaRPr lang="ru-RU" sz="20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 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держать карандаш, ручку, кисточку; </a:t>
            </a:r>
            <a:endParaRPr lang="ru-RU" sz="20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складывать 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геометрические фигуры из счетных палочек, складывать фигуры по образцу; </a:t>
            </a:r>
            <a:endParaRPr lang="ru-RU" sz="20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рисовать 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геометрические фигуры; </a:t>
            </a:r>
            <a:endParaRPr lang="ru-RU" sz="20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закрашивать 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карандашом и штриховать фигуры, не выходя за контуры; проводить без линейки прямую горизонтальную или вертикальную линию; </a:t>
            </a:r>
            <a:endParaRPr lang="ru-RU" sz="20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аккуратно 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вырезать из бумаги; </a:t>
            </a:r>
            <a:endParaRPr lang="ru-RU" sz="20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лепить 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из пластилина и глины; </a:t>
            </a:r>
            <a:endParaRPr lang="ru-RU" sz="20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клеить 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делать аппликации из цветной бумаги.</a:t>
            </a:r>
          </a:p>
        </p:txBody>
      </p:sp>
    </p:spTree>
    <p:extLst>
      <p:ext uri="{BB962C8B-B14F-4D97-AF65-F5344CB8AC3E}">
        <p14:creationId xmlns:p14="http://schemas.microsoft.com/office/powerpoint/2010/main" val="119593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9304" y="0"/>
            <a:ext cx="1151338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Требования, предъявляемые к будущим первоклассникам, согласно Федеральному Государственному образовательному стандарту начального общего образования (ФГОС НОО)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112471" y="2031975"/>
            <a:ext cx="850999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ОКРУЖАЮЩИЙ МИР </a:t>
            </a:r>
            <a:endParaRPr lang="ru-RU" sz="20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Ребенку 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необходимо: </a:t>
            </a:r>
            <a:endParaRPr lang="ru-RU" sz="20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различать 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домашних и диких животных, </a:t>
            </a:r>
            <a:endParaRPr lang="ru-RU" sz="20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уметь 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называть детенышей животных; </a:t>
            </a:r>
            <a:endParaRPr lang="ru-RU" sz="20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называть 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несколько зимующих и перелетных птиц, </a:t>
            </a:r>
            <a:endParaRPr lang="ru-RU" sz="20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различать 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птиц по внешнему виду; </a:t>
            </a:r>
            <a:endParaRPr lang="ru-RU" sz="20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знать 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различать растения, характерные для родного края, и называть их особенности; знать названия овощей, фруктов, ягод; </a:t>
            </a:r>
            <a:endParaRPr lang="ru-RU" sz="20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иметь 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представление о различных природных явлениях; </a:t>
            </a:r>
            <a:endParaRPr lang="ru-RU" sz="20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называть 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правильной последовательности – дни недели, месяцы, времена года.</a:t>
            </a:r>
          </a:p>
        </p:txBody>
      </p:sp>
    </p:spTree>
    <p:extLst>
      <p:ext uri="{BB962C8B-B14F-4D97-AF65-F5344CB8AC3E}">
        <p14:creationId xmlns:p14="http://schemas.microsoft.com/office/powerpoint/2010/main" val="3652674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9304" y="0"/>
            <a:ext cx="1151338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Требования, предъявляемые к будущим первоклассникам, согласно Федеральному Государственному образовательному стандарту начального общего образования (ФГОС НОО)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31504" y="1704172"/>
            <a:ext cx="10590965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Что еще должен уметь будущий первоклассник: </a:t>
            </a:r>
            <a:endParaRPr lang="ru-RU" sz="2000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Понимать 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точно выполнять задания взрослого. </a:t>
            </a:r>
            <a:endParaRPr lang="ru-RU" sz="20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Действовать 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 образцу. </a:t>
            </a:r>
            <a:endParaRPr lang="ru-RU" sz="20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Видеть 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причинно-следственные связи между явлениями. </a:t>
            </a:r>
            <a:endParaRPr lang="ru-RU" sz="20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Внимательно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не отвлекаясь, слушать или заниматься монотонной деятельностью 30-35 минут. </a:t>
            </a:r>
            <a:endParaRPr lang="ru-RU" sz="20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Запоминать 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называть по памяти фигуры, слова, картинки, символы, цифры </a:t>
            </a:r>
            <a:endParaRPr lang="ru-RU" sz="20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Выполнять 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физические упражнения, играть в простые спортивные игры. </a:t>
            </a:r>
            <a:endParaRPr lang="ru-RU" sz="20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Без 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стеснения находиться в коллективе детей и взрослых. </a:t>
            </a:r>
            <a:endParaRPr lang="ru-RU" sz="20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Уметь 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вежливо общаться с взрослыми. </a:t>
            </a:r>
            <a:endParaRPr lang="ru-RU" sz="20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Разговаривать 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спокойно, без крика и лишних эмоций. </a:t>
            </a:r>
            <a:endParaRPr lang="ru-RU" sz="20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Следить 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 аккуратностью своего внешнего вида и чистотой личных вещей.</a:t>
            </a:r>
          </a:p>
        </p:txBody>
      </p:sp>
    </p:spTree>
    <p:extLst>
      <p:ext uri="{BB962C8B-B14F-4D97-AF65-F5344CB8AC3E}">
        <p14:creationId xmlns:p14="http://schemas.microsoft.com/office/powerpoint/2010/main" val="3667703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84945" y="394273"/>
            <a:ext cx="8853018" cy="8004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5320"/>
              </a:lnSpc>
              <a:spcBef>
                <a:spcPts val="600"/>
              </a:spcBef>
            </a:pPr>
            <a:r>
              <a:rPr lang="ru-RU" sz="5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Что приготовить к школе?</a:t>
            </a:r>
            <a:endParaRPr lang="ru-RU" sz="54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338" name="Picture 2" descr="https://cdn4.imgbb.ru/community/47/473080/202003/0970b3f25f7c5d2c5eb676634b42bf9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1348" y="1423359"/>
            <a:ext cx="6060702" cy="443139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4474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TM10001114[[fn=Галерея]]</Template>
  <TotalTime>1023</TotalTime>
  <Words>1194</Words>
  <Application>Microsoft Office PowerPoint</Application>
  <PresentationFormat>Широкоэкранный</PresentationFormat>
  <Paragraphs>208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Arial</vt:lpstr>
      <vt:lpstr>Calibri</vt:lpstr>
      <vt:lpstr>Gill Sans MT</vt:lpstr>
      <vt:lpstr>Times New Roman</vt:lpstr>
      <vt:lpstr>Gallery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Учитель Гимназии №75</dc:creator>
  <cp:lastModifiedBy>Лицей</cp:lastModifiedBy>
  <cp:revision>28</cp:revision>
  <dcterms:created xsi:type="dcterms:W3CDTF">2022-04-26T06:30:56Z</dcterms:created>
  <dcterms:modified xsi:type="dcterms:W3CDTF">2022-07-11T06:45:59Z</dcterms:modified>
</cp:coreProperties>
</file>